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86" r:id="rId4"/>
    <p:sldId id="265" r:id="rId5"/>
    <p:sldId id="267" r:id="rId6"/>
    <p:sldId id="266" r:id="rId7"/>
    <p:sldId id="284" r:id="rId8"/>
    <p:sldId id="268" r:id="rId9"/>
    <p:sldId id="287" r:id="rId10"/>
    <p:sldId id="269" r:id="rId11"/>
    <p:sldId id="274" r:id="rId12"/>
    <p:sldId id="275" r:id="rId13"/>
    <p:sldId id="271" r:id="rId14"/>
    <p:sldId id="272" r:id="rId15"/>
    <p:sldId id="270" r:id="rId16"/>
    <p:sldId id="279" r:id="rId17"/>
    <p:sldId id="280" r:id="rId18"/>
    <p:sldId id="282" r:id="rId19"/>
    <p:sldId id="283" r:id="rId20"/>
    <p:sldId id="273" r:id="rId21"/>
    <p:sldId id="281" r:id="rId22"/>
    <p:sldId id="277" r:id="rId23"/>
    <p:sldId id="276" r:id="rId24"/>
    <p:sldId id="278" r:id="rId25"/>
    <p:sldId id="288" r:id="rId26"/>
    <p:sldId id="285" r:id="rId27"/>
    <p:sldId id="26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hyunsoo" initials="k" lastIdx="1" clrIdx="0">
    <p:extLst>
      <p:ext uri="{19B8F6BF-5375-455C-9EA6-DF929625EA0E}">
        <p15:presenceInfo xmlns:p15="http://schemas.microsoft.com/office/powerpoint/2012/main" userId="kimhyunso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DBC"/>
    <a:srgbClr val="C4B8A0"/>
    <a:srgbClr val="A89774"/>
    <a:srgbClr val="9A8760"/>
    <a:srgbClr val="006386"/>
    <a:srgbClr val="8BE1FF"/>
    <a:srgbClr val="5B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55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3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06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5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05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9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0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4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2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3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3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B47D66-16CC-41E8-8F30-5E57DB4CAFE3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45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heraldcorp.com/culture/view.php?ud=201807180929174580929_1&amp;md=_BL" TargetMode="External"/><Relationship Id="rId3" Type="http://schemas.openxmlformats.org/officeDocument/2006/relationships/hyperlink" Target="https://ultralytics.com/" TargetMode="External"/><Relationship Id="rId7" Type="http://schemas.openxmlformats.org/officeDocument/2006/relationships/hyperlink" Target="https://cocodataset.org/#home" TargetMode="External"/><Relationship Id="rId2" Type="http://schemas.openxmlformats.org/officeDocument/2006/relationships/hyperlink" Target="https://github.com/ultralytics/yolov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roboflow.com/" TargetMode="External"/><Relationship Id="rId5" Type="http://schemas.openxmlformats.org/officeDocument/2006/relationships/hyperlink" Target="https://www.youtube.com/watch?v=T0DO1C8uYP8" TargetMode="External"/><Relationship Id="rId4" Type="http://schemas.openxmlformats.org/officeDocument/2006/relationships/hyperlink" Target="https://bigdata-analyst.tistory.com/195?category=883085" TargetMode="External"/><Relationship Id="rId9" Type="http://schemas.openxmlformats.org/officeDocument/2006/relationships/hyperlink" Target="https://www.chosun.com/international/international_general/2021/09/11/AJJU4H3XFGXZENJUDECAG4RB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1F75A3-A75A-47D7-BDE7-B2AD48CF7F73}"/>
              </a:ext>
            </a:extLst>
          </p:cNvPr>
          <p:cNvSpPr txBox="1"/>
          <p:nvPr/>
        </p:nvSpPr>
        <p:spPr>
          <a:xfrm>
            <a:off x="1156987" y="2055658"/>
            <a:ext cx="9878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객체인식을 통한 차량 방치사고 대비</a:t>
            </a:r>
            <a:endParaRPr lang="en-US" altLang="ko-KR" sz="4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DBB5F-4ACF-472C-BA6C-85469ABE5BBF}"/>
              </a:ext>
            </a:extLst>
          </p:cNvPr>
          <p:cNvSpPr txBox="1"/>
          <p:nvPr/>
        </p:nvSpPr>
        <p:spPr>
          <a:xfrm>
            <a:off x="6097030" y="4283474"/>
            <a:ext cx="6094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20181624 </a:t>
            </a:r>
            <a:r>
              <a:rPr lang="ko-KR" altLang="en-US" sz="32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김현수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6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TextBox 975">
            <a:extLst>
              <a:ext uri="{FF2B5EF4-FFF2-40B4-BE49-F238E27FC236}">
                <a16:creationId xmlns:a16="http://schemas.microsoft.com/office/drawing/2014/main" id="{E147516A-3F52-44AA-B9F4-3BDD5DFF6A65}"/>
              </a:ext>
            </a:extLst>
          </p:cNvPr>
          <p:cNvSpPr txBox="1"/>
          <p:nvPr/>
        </p:nvSpPr>
        <p:spPr>
          <a:xfrm>
            <a:off x="659567" y="0"/>
            <a:ext cx="6318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+mj-ea"/>
                <a:ea typeface="+mj-ea"/>
              </a:rPr>
              <a:t>YOLOv5</a:t>
            </a:r>
            <a:r>
              <a:rPr lang="ko-KR" altLang="en-US" sz="4000" b="1" dirty="0">
                <a:latin typeface="+mj-ea"/>
                <a:ea typeface="+mj-ea"/>
              </a:rPr>
              <a:t>의 모델 종류</a:t>
            </a:r>
            <a:endParaRPr lang="en-US" altLang="ko-KR" sz="4000" b="1" dirty="0">
              <a:latin typeface="+mj-ea"/>
              <a:ea typeface="+mj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088623-6D2A-44FF-AA56-96489029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7" y="925056"/>
            <a:ext cx="11025593" cy="50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87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06DA3-8E91-4447-B666-8845F0EF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30" y="143435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/>
              <a:t>테스트 영상</a:t>
            </a:r>
            <a:r>
              <a:rPr lang="en-US" altLang="ko-KR" sz="2000" b="1" dirty="0"/>
              <a:t>(12</a:t>
            </a:r>
            <a:r>
              <a:rPr lang="ko-KR" altLang="en-US" sz="2000" b="1" dirty="0"/>
              <a:t>초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3" name="busvideo">
            <a:hlinkClick r:id="" action="ppaction://media"/>
            <a:extLst>
              <a:ext uri="{FF2B5EF4-FFF2-40B4-BE49-F238E27FC236}">
                <a16:creationId xmlns:a16="http://schemas.microsoft.com/office/drawing/2014/main" id="{B8C2E949-2A4E-4F9F-8D52-ACFF1EDCC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08" y="1113885"/>
            <a:ext cx="9483131" cy="48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4849-8F1D-43AA-989E-EE683583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pPr algn="l"/>
            <a:r>
              <a:rPr lang="ko-KR" altLang="en-US" b="1" dirty="0"/>
              <a:t>테스트 결과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jupyter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notebook)</a:t>
            </a:r>
            <a:endParaRPr lang="ko-KR" altLang="en-US" sz="2800" b="1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9B55470-FF02-4ED5-B79A-0A377A1D1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38296"/>
              </p:ext>
            </p:extLst>
          </p:nvPr>
        </p:nvGraphicFramePr>
        <p:xfrm>
          <a:off x="913794" y="1553383"/>
          <a:ext cx="10256230" cy="26962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1246">
                  <a:extLst>
                    <a:ext uri="{9D8B030D-6E8A-4147-A177-3AD203B41FA5}">
                      <a16:colId xmlns:a16="http://schemas.microsoft.com/office/drawing/2014/main" val="2219692930"/>
                    </a:ext>
                  </a:extLst>
                </a:gridCol>
                <a:gridCol w="2051246">
                  <a:extLst>
                    <a:ext uri="{9D8B030D-6E8A-4147-A177-3AD203B41FA5}">
                      <a16:colId xmlns:a16="http://schemas.microsoft.com/office/drawing/2014/main" val="3237355733"/>
                    </a:ext>
                  </a:extLst>
                </a:gridCol>
                <a:gridCol w="2051246">
                  <a:extLst>
                    <a:ext uri="{9D8B030D-6E8A-4147-A177-3AD203B41FA5}">
                      <a16:colId xmlns:a16="http://schemas.microsoft.com/office/drawing/2014/main" val="2343281223"/>
                    </a:ext>
                  </a:extLst>
                </a:gridCol>
                <a:gridCol w="2051246">
                  <a:extLst>
                    <a:ext uri="{9D8B030D-6E8A-4147-A177-3AD203B41FA5}">
                      <a16:colId xmlns:a16="http://schemas.microsoft.com/office/drawing/2014/main" val="699705801"/>
                    </a:ext>
                  </a:extLst>
                </a:gridCol>
                <a:gridCol w="2051246">
                  <a:extLst>
                    <a:ext uri="{9D8B030D-6E8A-4147-A177-3AD203B41FA5}">
                      <a16:colId xmlns:a16="http://schemas.microsoft.com/office/drawing/2014/main" val="338304754"/>
                    </a:ext>
                  </a:extLst>
                </a:gridCol>
              </a:tblGrid>
              <a:tr h="445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YOLOv5s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YOLOv5m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YOLOv5l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YOLOv5x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5313"/>
                  </a:ext>
                </a:extLst>
              </a:tr>
              <a:tr h="750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소요 시간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분 </a:t>
                      </a:r>
                      <a:r>
                        <a:rPr lang="en-US" altLang="ko-KR" sz="2000" b="1" dirty="0"/>
                        <a:t>32</a:t>
                      </a:r>
                      <a:r>
                        <a:rPr lang="ko-KR" altLang="en-US" sz="2000" b="1" dirty="0"/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분 </a:t>
                      </a:r>
                      <a:r>
                        <a:rPr lang="en-US" altLang="ko-KR" sz="2000" b="1" dirty="0"/>
                        <a:t>15</a:t>
                      </a:r>
                      <a:r>
                        <a:rPr lang="ko-KR" altLang="en-US" sz="2000" b="1" dirty="0"/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  <a:r>
                        <a:rPr lang="ko-KR" altLang="en-US" sz="2000" b="1" dirty="0"/>
                        <a:t>분 </a:t>
                      </a:r>
                      <a:r>
                        <a:rPr lang="en-US" altLang="ko-KR" sz="2000" b="1" dirty="0"/>
                        <a:t>47</a:t>
                      </a:r>
                      <a:r>
                        <a:rPr lang="ko-KR" altLang="en-US" sz="2000" b="1" dirty="0"/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21</a:t>
                      </a:r>
                      <a:r>
                        <a:rPr lang="ko-KR" altLang="en-US" sz="2000" b="1" dirty="0"/>
                        <a:t>분 </a:t>
                      </a:r>
                      <a:r>
                        <a:rPr lang="en-US" altLang="ko-KR" sz="2000" b="1" dirty="0"/>
                        <a:t>23</a:t>
                      </a:r>
                      <a:r>
                        <a:rPr lang="ko-KR" altLang="en-US" sz="2000" b="1" dirty="0"/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313303"/>
                  </a:ext>
                </a:extLst>
              </a:tr>
              <a:tr h="750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최대 탐지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  <a:r>
                        <a:rPr lang="ko-KR" altLang="en-US" sz="2000" b="1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13</a:t>
                      </a:r>
                      <a:r>
                        <a:rPr lang="ko-KR" altLang="en-US" sz="2000" b="1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14</a:t>
                      </a:r>
                      <a:r>
                        <a:rPr lang="ko-KR" altLang="en-US" sz="2000" b="1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15</a:t>
                      </a:r>
                      <a:r>
                        <a:rPr lang="ko-KR" altLang="en-US" sz="2000" b="1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484019"/>
                  </a:ext>
                </a:extLst>
              </a:tr>
              <a:tr h="750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탐지 비율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총</a:t>
                      </a:r>
                      <a:r>
                        <a:rPr lang="en-US" altLang="ko-KR" sz="2000" b="1" dirty="0"/>
                        <a:t>18</a:t>
                      </a:r>
                      <a:r>
                        <a:rPr lang="ko-KR" altLang="en-US" sz="2000" b="1" dirty="0"/>
                        <a:t>명</a:t>
                      </a:r>
                      <a:r>
                        <a:rPr lang="en-US" altLang="ko-KR" sz="2000" b="1" dirty="0"/>
                        <a:t>)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0.5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0.72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0.78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0.83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265871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44B45C0-D650-43E2-950B-187468D9D267}"/>
              </a:ext>
            </a:extLst>
          </p:cNvPr>
          <p:cNvSpPr/>
          <p:nvPr/>
        </p:nvSpPr>
        <p:spPr>
          <a:xfrm>
            <a:off x="1255059" y="5109882"/>
            <a:ext cx="2026023" cy="9412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DFB17-9F07-42FF-8356-9E49F6A94304}"/>
              </a:ext>
            </a:extLst>
          </p:cNvPr>
          <p:cNvSpPr txBox="1"/>
          <p:nvPr/>
        </p:nvSpPr>
        <p:spPr>
          <a:xfrm>
            <a:off x="3818965" y="5257363"/>
            <a:ext cx="704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동영상으로 탐지하는 것을 부적합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58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사람, 군중이(가) 표시된 사진&#10;&#10;자동 생성된 설명">
            <a:extLst>
              <a:ext uri="{FF2B5EF4-FFF2-40B4-BE49-F238E27FC236}">
                <a16:creationId xmlns:a16="http://schemas.microsoft.com/office/drawing/2014/main" id="{0961D3E2-C25E-48AF-9368-3ED69C768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57" y="1348740"/>
            <a:ext cx="4762500" cy="4305459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DB3503-35BF-4E6B-88D4-B10BAAC0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48740"/>
            <a:ext cx="4264777" cy="4305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CFF6F8-3D51-49B4-9673-D318F5541FB8}"/>
              </a:ext>
            </a:extLst>
          </p:cNvPr>
          <p:cNvSpPr txBox="1"/>
          <p:nvPr/>
        </p:nvSpPr>
        <p:spPr>
          <a:xfrm>
            <a:off x="913795" y="525325"/>
            <a:ext cx="329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모델 설정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FB4DE-6D95-4910-99DF-98863C393945}"/>
              </a:ext>
            </a:extLst>
          </p:cNvPr>
          <p:cNvSpPr txBox="1"/>
          <p:nvPr/>
        </p:nvSpPr>
        <p:spPr>
          <a:xfrm>
            <a:off x="6505057" y="525325"/>
            <a:ext cx="3696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테스트 이미지</a:t>
            </a:r>
          </a:p>
        </p:txBody>
      </p:sp>
    </p:spTree>
    <p:extLst>
      <p:ext uri="{BB962C8B-B14F-4D97-AF65-F5344CB8AC3E}">
        <p14:creationId xmlns:p14="http://schemas.microsoft.com/office/powerpoint/2010/main" val="113680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9A405-7F1B-4946-938A-D30CAA21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YOLOv5s</a:t>
            </a:r>
            <a:r>
              <a:rPr lang="ko-KR" altLang="en-US" b="1" dirty="0"/>
              <a:t>             </a:t>
            </a:r>
            <a:r>
              <a:rPr lang="en-US" altLang="ko-KR" b="1" dirty="0"/>
              <a:t>vs </a:t>
            </a:r>
            <a:r>
              <a:rPr lang="ko-KR" altLang="en-US" b="1" dirty="0"/>
              <a:t>            </a:t>
            </a:r>
            <a:r>
              <a:rPr lang="en-US" altLang="ko-KR" b="1" dirty="0"/>
              <a:t>YOLOv5x</a:t>
            </a:r>
            <a:endParaRPr lang="ko-KR" altLang="en-US" b="1" dirty="0"/>
          </a:p>
        </p:txBody>
      </p:sp>
      <p:pic>
        <p:nvPicPr>
          <p:cNvPr id="9" name="내용 개체 틀 8" descr="텍스트, 사람, 사람들이(가) 표시된 사진&#10;&#10;자동 생성된 설명">
            <a:extLst>
              <a:ext uri="{FF2B5EF4-FFF2-40B4-BE49-F238E27FC236}">
                <a16:creationId xmlns:a16="http://schemas.microsoft.com/office/drawing/2014/main" id="{755508D4-9107-435E-81D5-F55F3E6A2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226853"/>
            <a:ext cx="4762500" cy="3190875"/>
          </a:xfrm>
        </p:spPr>
      </p:pic>
      <p:pic>
        <p:nvPicPr>
          <p:cNvPr id="11" name="그림 10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FFF22D79-1409-4607-8023-A77B93FD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07" y="2226853"/>
            <a:ext cx="4762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5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0613C-8A40-442B-AB4B-D24CEBD1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ko-KR" b="1" dirty="0"/>
              <a:t>YOLOv5s</a:t>
            </a:r>
            <a:r>
              <a:rPr lang="ko-KR" altLang="en-US" b="1" dirty="0"/>
              <a:t>           </a:t>
            </a:r>
            <a:r>
              <a:rPr lang="en-US" altLang="ko-KR" b="1" dirty="0"/>
              <a:t>vs </a:t>
            </a:r>
            <a:r>
              <a:rPr lang="ko-KR" altLang="en-US" b="1" dirty="0"/>
              <a:t>          </a:t>
            </a:r>
            <a:r>
              <a:rPr lang="en-US" altLang="ko-KR" b="1" dirty="0"/>
              <a:t>YOLOv5x</a:t>
            </a:r>
            <a:endParaRPr lang="ko-KR" altLang="en-US" b="1" dirty="0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15A0EF-FB6F-48D2-9A05-CE3AA547B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3" y="1998132"/>
            <a:ext cx="4619625" cy="3521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521F17-E71E-44BD-9D4B-6A914B2A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1998132"/>
            <a:ext cx="4638675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4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9A405-7F1B-4946-938A-D30CAA21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YOLOv5m</a:t>
            </a:r>
            <a:r>
              <a:rPr lang="ko-KR" altLang="en-US" b="1" dirty="0"/>
              <a:t>             </a:t>
            </a:r>
            <a:r>
              <a:rPr lang="en-US" altLang="ko-KR" b="1" dirty="0"/>
              <a:t>vs </a:t>
            </a:r>
            <a:r>
              <a:rPr lang="ko-KR" altLang="en-US" b="1" dirty="0"/>
              <a:t>            </a:t>
            </a:r>
            <a:r>
              <a:rPr lang="en-US" altLang="ko-KR" b="1" dirty="0"/>
              <a:t>YOLOv5l</a:t>
            </a:r>
            <a:endParaRPr lang="ko-KR" altLang="en-US" b="1" dirty="0"/>
          </a:p>
        </p:txBody>
      </p:sp>
      <p:pic>
        <p:nvPicPr>
          <p:cNvPr id="4" name="그림 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7F72E07F-523A-4E0F-9711-BDC447BD1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07" y="2226853"/>
            <a:ext cx="4762500" cy="3190875"/>
          </a:xfrm>
          <a:prstGeom prst="rect">
            <a:avLst/>
          </a:prstGeom>
        </p:spPr>
      </p:pic>
      <p:pic>
        <p:nvPicPr>
          <p:cNvPr id="8" name="내용 개체 틀 7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C7DBFD98-482A-425D-965C-762CC4CBC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2226852"/>
            <a:ext cx="4762500" cy="3190875"/>
          </a:xfrm>
        </p:spPr>
      </p:pic>
    </p:spTree>
    <p:extLst>
      <p:ext uri="{BB962C8B-B14F-4D97-AF65-F5344CB8AC3E}">
        <p14:creationId xmlns:p14="http://schemas.microsoft.com/office/powerpoint/2010/main" val="263461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0613C-8A40-442B-AB4B-D24CEBD1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ko-KR" b="1" dirty="0"/>
              <a:t>YOLOv5m</a:t>
            </a:r>
            <a:r>
              <a:rPr lang="ko-KR" altLang="en-US" b="1" dirty="0"/>
              <a:t>           </a:t>
            </a:r>
            <a:r>
              <a:rPr lang="en-US" altLang="ko-KR" b="1" dirty="0"/>
              <a:t>vs </a:t>
            </a:r>
            <a:r>
              <a:rPr lang="ko-KR" altLang="en-US" b="1" dirty="0"/>
              <a:t>          </a:t>
            </a:r>
            <a:r>
              <a:rPr lang="en-US" altLang="ko-KR" b="1" dirty="0"/>
              <a:t>YOLOv5l</a:t>
            </a:r>
            <a:endParaRPr lang="ko-KR" altLang="en-US" b="1" dirty="0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C6CDB9-CF41-43A2-B8F3-EFCD909D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974" y="1998132"/>
            <a:ext cx="4619625" cy="3521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291F33-808B-4CA0-92C6-2FADB8700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5" y="1998130"/>
            <a:ext cx="4638675" cy="35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9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8C13F-225E-4E32-9099-34DC7F1A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YOLOv5 model</a:t>
            </a:r>
            <a:r>
              <a:rPr lang="ko-KR" altLang="en-US" b="1" dirty="0"/>
              <a:t>별 변화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0A307A-D569-42C8-A836-601A37CF6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186828"/>
              </p:ext>
            </p:extLst>
          </p:nvPr>
        </p:nvGraphicFramePr>
        <p:xfrm>
          <a:off x="914400" y="1731963"/>
          <a:ext cx="10353675" cy="30838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0735">
                  <a:extLst>
                    <a:ext uri="{9D8B030D-6E8A-4147-A177-3AD203B41FA5}">
                      <a16:colId xmlns:a16="http://schemas.microsoft.com/office/drawing/2014/main" val="410400573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984148929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2082213168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2539114225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699265845"/>
                    </a:ext>
                  </a:extLst>
                </a:gridCol>
              </a:tblGrid>
              <a:tr h="598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YOLOv5s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YOLOv5m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YOLOv5l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YOLOv5x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51517"/>
                  </a:ext>
                </a:extLst>
              </a:tr>
              <a:tr h="1242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탐지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817770"/>
                  </a:ext>
                </a:extLst>
              </a:tr>
              <a:tr h="1242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탐지 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6/31(0.2)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9/31(0.3)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10/31(0.32)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10/31(0.32)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709883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F52DBAE-926A-4393-BA30-0F7D7BF16D9F}"/>
              </a:ext>
            </a:extLst>
          </p:cNvPr>
          <p:cNvSpPr/>
          <p:nvPr/>
        </p:nvSpPr>
        <p:spPr>
          <a:xfrm>
            <a:off x="1156447" y="5432612"/>
            <a:ext cx="1685365" cy="8157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A2499-CD4E-4D14-A6A3-ECABD345CC65}"/>
              </a:ext>
            </a:extLst>
          </p:cNvPr>
          <p:cNvSpPr txBox="1"/>
          <p:nvPr/>
        </p:nvSpPr>
        <p:spPr>
          <a:xfrm>
            <a:off x="3792071" y="5181600"/>
            <a:ext cx="599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X-large</a:t>
            </a:r>
            <a:r>
              <a:rPr lang="ko-KR" altLang="en-US" sz="2800" dirty="0"/>
              <a:t>와 </a:t>
            </a:r>
            <a:r>
              <a:rPr lang="en-US" altLang="ko-KR" sz="2800" dirty="0"/>
              <a:t>large</a:t>
            </a:r>
            <a:r>
              <a:rPr lang="ko-KR" altLang="en-US" sz="2800" dirty="0"/>
              <a:t>의 탐지율이 같아 더 빨리 결과를 보여주는 </a:t>
            </a:r>
            <a:r>
              <a:rPr lang="en-US" altLang="ko-KR" sz="2800" dirty="0"/>
              <a:t>large</a:t>
            </a:r>
            <a:r>
              <a:rPr lang="ko-KR" altLang="en-US" sz="2800" dirty="0"/>
              <a:t>모델이 적합할 것이라 판단 </a:t>
            </a:r>
          </a:p>
        </p:txBody>
      </p:sp>
    </p:spTree>
    <p:extLst>
      <p:ext uri="{BB962C8B-B14F-4D97-AF65-F5344CB8AC3E}">
        <p14:creationId xmlns:p14="http://schemas.microsoft.com/office/powerpoint/2010/main" val="194037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8C13F-225E-4E32-9099-34DC7F1A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YOLOv5L confidence</a:t>
            </a:r>
            <a:r>
              <a:rPr lang="ko-KR" altLang="en-US" b="1" dirty="0"/>
              <a:t>별 변화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0A307A-D569-42C8-A836-601A37CF6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537830"/>
              </p:ext>
            </p:extLst>
          </p:nvPr>
        </p:nvGraphicFramePr>
        <p:xfrm>
          <a:off x="914400" y="1731963"/>
          <a:ext cx="10353675" cy="30838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0735">
                  <a:extLst>
                    <a:ext uri="{9D8B030D-6E8A-4147-A177-3AD203B41FA5}">
                      <a16:colId xmlns:a16="http://schemas.microsoft.com/office/drawing/2014/main" val="410400573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984148929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2082213168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2539114225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699265845"/>
                    </a:ext>
                  </a:extLst>
                </a:gridCol>
              </a:tblGrid>
              <a:tr h="598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0.1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0.3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0.4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0.5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51517"/>
                  </a:ext>
                </a:extLst>
              </a:tr>
              <a:tr h="1242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최대 검출 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817770"/>
                  </a:ext>
                </a:extLst>
              </a:tr>
              <a:tr h="1242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겹친 인원의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70988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BF7BE75-C9E3-4839-9953-8EB98B297C7B}"/>
              </a:ext>
            </a:extLst>
          </p:cNvPr>
          <p:cNvSpPr/>
          <p:nvPr/>
        </p:nvSpPr>
        <p:spPr>
          <a:xfrm>
            <a:off x="1156447" y="5432612"/>
            <a:ext cx="1685365" cy="8157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12D89-7C73-4D6D-8A21-E6A3132412B2}"/>
              </a:ext>
            </a:extLst>
          </p:cNvPr>
          <p:cNvSpPr txBox="1"/>
          <p:nvPr/>
        </p:nvSpPr>
        <p:spPr>
          <a:xfrm>
            <a:off x="3343836" y="5432612"/>
            <a:ext cx="8265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0.1</a:t>
            </a:r>
            <a:r>
              <a:rPr lang="ko-KR" altLang="en-US" sz="3200" b="1" dirty="0"/>
              <a:t>로 탐지하는 경우에 가장 많이 탐지 </a:t>
            </a:r>
            <a:r>
              <a:rPr lang="en-US" altLang="ko-KR" sz="3200" b="1" dirty="0"/>
              <a:t>-&gt; </a:t>
            </a:r>
            <a:r>
              <a:rPr lang="ko-KR" altLang="en-US" sz="3200" b="1" dirty="0"/>
              <a:t>중복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사람이 아닌 것을 인식하기도</a:t>
            </a:r>
          </a:p>
        </p:txBody>
      </p:sp>
    </p:spTree>
    <p:extLst>
      <p:ext uri="{BB962C8B-B14F-4D97-AF65-F5344CB8AC3E}">
        <p14:creationId xmlns:p14="http://schemas.microsoft.com/office/powerpoint/2010/main" val="48995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844E3-9CFC-4405-B524-B6F07D5C68E9}"/>
              </a:ext>
            </a:extLst>
          </p:cNvPr>
          <p:cNvSpPr txBox="1"/>
          <p:nvPr/>
        </p:nvSpPr>
        <p:spPr>
          <a:xfrm>
            <a:off x="1158637" y="2295025"/>
            <a:ext cx="43604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000" b="1" dirty="0">
                <a:latin typeface="Eras Bold ITC" panose="020B0907030504020204" pitchFamily="34" charset="0"/>
              </a:rPr>
              <a:t>Presentation</a:t>
            </a:r>
          </a:p>
          <a:p>
            <a:pPr algn="r"/>
            <a:r>
              <a:rPr lang="en-US" altLang="ko-KR" sz="5000" b="1" dirty="0">
                <a:latin typeface="Eras Bold ITC" panose="020B0907030504020204" pitchFamily="34" charset="0"/>
              </a:rPr>
              <a:t>INDEX</a:t>
            </a:r>
            <a:endParaRPr lang="ko-KR" altLang="en-US" sz="5000" b="1" dirty="0">
              <a:latin typeface="Eras Bold ITC" panose="020B0907030504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3A7B4B-67A5-48EE-8F80-F96601F2229B}"/>
              </a:ext>
            </a:extLst>
          </p:cNvPr>
          <p:cNvGrpSpPr/>
          <p:nvPr/>
        </p:nvGrpSpPr>
        <p:grpSpPr>
          <a:xfrm>
            <a:off x="5761796" y="913311"/>
            <a:ext cx="5434829" cy="3500138"/>
            <a:chOff x="5776787" y="1617848"/>
            <a:chExt cx="5434829" cy="3500138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664F704-483C-4BB5-AA18-194A710B8708}"/>
                </a:ext>
              </a:extLst>
            </p:cNvPr>
            <p:cNvCxnSpPr>
              <a:cxnSpLocks/>
            </p:cNvCxnSpPr>
            <p:nvPr/>
          </p:nvCxnSpPr>
          <p:spPr>
            <a:xfrm>
              <a:off x="5776787" y="2879124"/>
              <a:ext cx="0" cy="1170803"/>
            </a:xfrm>
            <a:prstGeom prst="line">
              <a:avLst/>
            </a:prstGeom>
            <a:ln w="698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120BB-3D57-4FC2-8797-12D764FB7117}"/>
                </a:ext>
              </a:extLst>
            </p:cNvPr>
            <p:cNvSpPr txBox="1"/>
            <p:nvPr/>
          </p:nvSpPr>
          <p:spPr>
            <a:xfrm>
              <a:off x="6365786" y="161784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b="1" dirty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 b="1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84FBE-502E-425F-A79F-4C57DB5C107B}"/>
                </a:ext>
              </a:extLst>
            </p:cNvPr>
            <p:cNvSpPr txBox="1"/>
            <p:nvPr/>
          </p:nvSpPr>
          <p:spPr>
            <a:xfrm>
              <a:off x="6365786" y="2539353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b="1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 b="1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A691E7-8CFD-4415-93AF-224FDC8F1213}"/>
                </a:ext>
              </a:extLst>
            </p:cNvPr>
            <p:cNvSpPr txBox="1"/>
            <p:nvPr/>
          </p:nvSpPr>
          <p:spPr>
            <a:xfrm>
              <a:off x="6365786" y="345720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b="1" dirty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 b="1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CF1285-60D6-4A99-8B54-FCA62A4CB78B}"/>
                </a:ext>
              </a:extLst>
            </p:cNvPr>
            <p:cNvSpPr txBox="1"/>
            <p:nvPr/>
          </p:nvSpPr>
          <p:spPr>
            <a:xfrm>
              <a:off x="6365786" y="4379322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b="1" dirty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4200" b="1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F89F0-B753-42EE-861E-0DA0A10D0F6E}"/>
                </a:ext>
              </a:extLst>
            </p:cNvPr>
            <p:cNvSpPr txBox="1"/>
            <p:nvPr/>
          </p:nvSpPr>
          <p:spPr>
            <a:xfrm>
              <a:off x="7336469" y="1771736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Amasis MT Pro Black" panose="020B0604020202020204" pitchFamily="18" charset="0"/>
                </a:rPr>
                <a:t>주제</a:t>
              </a:r>
              <a:endParaRPr lang="en-US" altLang="ko-KR" sz="2200" b="1" dirty="0">
                <a:latin typeface="Amasis MT Pro Black" panose="020B06040202020202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33AD81-9170-46C7-B9F2-E4E10D3E20E9}"/>
                </a:ext>
              </a:extLst>
            </p:cNvPr>
            <p:cNvSpPr txBox="1"/>
            <p:nvPr/>
          </p:nvSpPr>
          <p:spPr>
            <a:xfrm>
              <a:off x="7336469" y="2663680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Eras Bold ITC" panose="020B0907030504020204" pitchFamily="34" charset="0"/>
                </a:rPr>
                <a:t>배경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83501-DB90-4065-B78E-9BC7B8A52D06}"/>
                </a:ext>
              </a:extLst>
            </p:cNvPr>
            <p:cNvSpPr txBox="1"/>
            <p:nvPr/>
          </p:nvSpPr>
          <p:spPr>
            <a:xfrm>
              <a:off x="7336469" y="3612426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Eras Bold ITC" panose="020B0907030504020204" pitchFamily="34" charset="0"/>
                </a:rPr>
                <a:t>내용 요약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260F01-0E78-41B1-9EAD-035C5B68CE01}"/>
                </a:ext>
              </a:extLst>
            </p:cNvPr>
            <p:cNvSpPr txBox="1"/>
            <p:nvPr/>
          </p:nvSpPr>
          <p:spPr>
            <a:xfrm>
              <a:off x="7336469" y="4534541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atin typeface="Eras Bold ITC" panose="020B0907030504020204" pitchFamily="34" charset="0"/>
                </a:rPr>
                <a:t>활용 방안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12F198-59E2-43C6-A0D7-9ADD9C53A4BC}"/>
              </a:ext>
            </a:extLst>
          </p:cNvPr>
          <p:cNvSpPr txBox="1"/>
          <p:nvPr/>
        </p:nvSpPr>
        <p:spPr>
          <a:xfrm>
            <a:off x="6350795" y="4611433"/>
            <a:ext cx="9706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b="1" dirty="0">
                <a:latin typeface="Eras Bold ITC" panose="020B0907030504020204" pitchFamily="34" charset="0"/>
                <a:ea typeface="휴먼둥근헤드라인" panose="02030504000101010101" pitchFamily="18" charset="-127"/>
              </a:rPr>
              <a:t>05</a:t>
            </a:r>
            <a:endParaRPr lang="ko-KR" altLang="en-US" sz="4200" b="1" dirty="0">
              <a:latin typeface="Eras Bold ITC" panose="020B090703050402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39AC6-CE33-46AE-8509-0868ED81876B}"/>
              </a:ext>
            </a:extLst>
          </p:cNvPr>
          <p:cNvSpPr txBox="1"/>
          <p:nvPr/>
        </p:nvSpPr>
        <p:spPr>
          <a:xfrm>
            <a:off x="7321478" y="4765321"/>
            <a:ext cx="3202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Eras Bold ITC" panose="020B0907030504020204" pitchFamily="34" charset="0"/>
              </a:rPr>
              <a:t>관련 자료</a:t>
            </a:r>
          </a:p>
        </p:txBody>
      </p:sp>
    </p:spTree>
    <p:extLst>
      <p:ext uri="{BB962C8B-B14F-4D97-AF65-F5344CB8AC3E}">
        <p14:creationId xmlns:p14="http://schemas.microsoft.com/office/powerpoint/2010/main" val="205426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D4712-942A-4FBD-9879-F94CF2FE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25" y="302050"/>
            <a:ext cx="10353762" cy="970450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YOLOv5s</a:t>
            </a:r>
            <a:r>
              <a:rPr lang="ko-KR" altLang="en-US" sz="3200" b="1" dirty="0"/>
              <a:t>  </a:t>
            </a:r>
            <a:r>
              <a:rPr lang="en-US" altLang="ko-KR" sz="3200" b="1" dirty="0"/>
              <a:t>vs  YOLOv5m  vs  YOLOv5l</a:t>
            </a:r>
            <a:r>
              <a:rPr lang="ko-KR" altLang="en-US" sz="3200" b="1" dirty="0"/>
              <a:t>  </a:t>
            </a:r>
            <a:r>
              <a:rPr lang="en-US" altLang="ko-KR" sz="3200" b="1" dirty="0"/>
              <a:t>vs 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YOLOv5x</a:t>
            </a:r>
            <a:endParaRPr lang="ko-KR" altLang="en-US" sz="3200" b="1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AFBD283-9825-46C7-A6D7-2BD40A3B1E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761956"/>
              </p:ext>
            </p:extLst>
          </p:nvPr>
        </p:nvGraphicFramePr>
        <p:xfrm>
          <a:off x="926564" y="1580050"/>
          <a:ext cx="10328223" cy="40054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5612">
                  <a:extLst>
                    <a:ext uri="{9D8B030D-6E8A-4147-A177-3AD203B41FA5}">
                      <a16:colId xmlns:a16="http://schemas.microsoft.com/office/drawing/2014/main" val="1122124588"/>
                    </a:ext>
                  </a:extLst>
                </a:gridCol>
                <a:gridCol w="1725612">
                  <a:extLst>
                    <a:ext uri="{9D8B030D-6E8A-4147-A177-3AD203B41FA5}">
                      <a16:colId xmlns:a16="http://schemas.microsoft.com/office/drawing/2014/main" val="1940111033"/>
                    </a:ext>
                  </a:extLst>
                </a:gridCol>
                <a:gridCol w="1725612">
                  <a:extLst>
                    <a:ext uri="{9D8B030D-6E8A-4147-A177-3AD203B41FA5}">
                      <a16:colId xmlns:a16="http://schemas.microsoft.com/office/drawing/2014/main" val="3919757633"/>
                    </a:ext>
                  </a:extLst>
                </a:gridCol>
                <a:gridCol w="1725612">
                  <a:extLst>
                    <a:ext uri="{9D8B030D-6E8A-4147-A177-3AD203B41FA5}">
                      <a16:colId xmlns:a16="http://schemas.microsoft.com/office/drawing/2014/main" val="3874792278"/>
                    </a:ext>
                  </a:extLst>
                </a:gridCol>
                <a:gridCol w="1725612">
                  <a:extLst>
                    <a:ext uri="{9D8B030D-6E8A-4147-A177-3AD203B41FA5}">
                      <a16:colId xmlns:a16="http://schemas.microsoft.com/office/drawing/2014/main" val="2533433932"/>
                    </a:ext>
                  </a:extLst>
                </a:gridCol>
                <a:gridCol w="1700163">
                  <a:extLst>
                    <a:ext uri="{9D8B030D-6E8A-4147-A177-3AD203B41FA5}">
                      <a16:colId xmlns:a16="http://schemas.microsoft.com/office/drawing/2014/main" val="1287801710"/>
                    </a:ext>
                  </a:extLst>
                </a:gridCol>
              </a:tblGrid>
              <a:tr h="66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confidence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large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X-large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785228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8/16(0.5)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12/16(0.75)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11/16(0.69)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13/16(0.81)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8895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7/18(0.39)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8/18(0.45)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6/18(0.3)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11/18(0.61)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40201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12/13(0.92)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11/13(0.85)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11/13(0.85)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14/13(1.07)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23634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7/9(0.78)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4/9(0.45)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6/9(0.66)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5/9(0.56)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412142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10/21(0.48)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13/21(0.62)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12/21(0.57)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13/21(0.62)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20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75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D4712-942A-4FBD-9879-F94CF2FE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200" dirty="0"/>
              <a:t>YOLOv5 model</a:t>
            </a:r>
            <a:r>
              <a:rPr lang="ko-KR" altLang="en-US" sz="3200" dirty="0"/>
              <a:t> 비교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6E7AD-0B80-4A9E-9C10-7926C9001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X-large</a:t>
            </a:r>
            <a:r>
              <a:rPr lang="ko-KR" altLang="en-US" sz="2400" dirty="0"/>
              <a:t>가 가장 높은 정확도를 보임</a:t>
            </a:r>
            <a:endParaRPr lang="en-US" altLang="ko-KR" sz="2400" dirty="0"/>
          </a:p>
          <a:p>
            <a:r>
              <a:rPr lang="ko-KR" altLang="en-US" sz="2400" dirty="0"/>
              <a:t>크기가 작은 모델이 검출이 많이 되는 경우는 대부분 겹쳐서 같은 피사체를 여러 번 인식을 하였기 </a:t>
            </a:r>
            <a:r>
              <a:rPr lang="ko-KR" altLang="en-US" sz="2400" dirty="0" err="1"/>
              <a:t>떄문이다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최초 </a:t>
            </a:r>
            <a:r>
              <a:rPr lang="en-US" altLang="ko-KR" sz="2400" dirty="0"/>
              <a:t>large</a:t>
            </a:r>
            <a:r>
              <a:rPr lang="ko-KR" altLang="en-US" sz="2400" dirty="0"/>
              <a:t>가 가장 적합한 것이라 판단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다른 영상과 이미지로 검출해보니 </a:t>
            </a:r>
            <a:r>
              <a:rPr lang="en-US" altLang="ko-KR" sz="2400" dirty="0">
                <a:sym typeface="Wingdings" panose="05000000000000000000" pitchFamily="2" charset="2"/>
              </a:rPr>
              <a:t>x-large</a:t>
            </a:r>
            <a:r>
              <a:rPr lang="ko-KR" altLang="en-US" sz="2400" dirty="0">
                <a:sym typeface="Wingdings" panose="05000000000000000000" pitchFamily="2" charset="2"/>
              </a:rPr>
              <a:t>가 가장 적합한 모델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동영상을 검출하는 경우에는 많은 시간이 소요되고 각 모델 별로 차이가 크지만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캡쳐를 하여 하나의 이미지를 검출하는 경우에는 모델 별로 차이가 크지 않아 </a:t>
            </a:r>
            <a:r>
              <a:rPr lang="en-US" altLang="ko-KR" sz="2400" dirty="0">
                <a:sym typeface="Wingdings" panose="05000000000000000000" pitchFamily="2" charset="2"/>
              </a:rPr>
              <a:t>x-large</a:t>
            </a:r>
            <a:r>
              <a:rPr lang="ko-KR" altLang="en-US" sz="2400" dirty="0">
                <a:sym typeface="Wingdings" panose="05000000000000000000" pitchFamily="2" charset="2"/>
              </a:rPr>
              <a:t>모델을 사용해도 무방하다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6485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2D1E0-13B3-45A0-81EA-AB82E025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2" y="618564"/>
            <a:ext cx="10353762" cy="970450"/>
          </a:xfrm>
        </p:spPr>
        <p:txBody>
          <a:bodyPr/>
          <a:lstStyle/>
          <a:p>
            <a:pPr algn="l"/>
            <a:r>
              <a:rPr lang="en-US" altLang="ko-KR" dirty="0"/>
              <a:t>YOLOv5x</a:t>
            </a:r>
            <a:r>
              <a:rPr lang="ko-KR" altLang="en-US" dirty="0"/>
              <a:t>로 </a:t>
            </a:r>
            <a:r>
              <a:rPr lang="ko-KR" altLang="en-US" dirty="0" err="1"/>
              <a:t>디텍팅한</a:t>
            </a:r>
            <a:r>
              <a:rPr lang="ko-KR" altLang="en-US" dirty="0"/>
              <a:t> 이미지</a:t>
            </a:r>
            <a:r>
              <a:rPr lang="en-US" altLang="ko-KR" dirty="0"/>
              <a:t>(</a:t>
            </a:r>
            <a:r>
              <a:rPr lang="ko-KR" altLang="en-US" dirty="0"/>
              <a:t>캡쳐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939F8B3-E829-4AD1-AAD4-42BEAF7CC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2" y="2009821"/>
            <a:ext cx="4762500" cy="3324225"/>
          </a:xfrm>
        </p:spPr>
      </p:pic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81FA18A-957D-4CA0-8E9F-D6EE4F3EB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26" y="2009820"/>
            <a:ext cx="5321674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3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2D1E0-13B3-45A0-81EA-AB82E025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035" y="609600"/>
            <a:ext cx="10353762" cy="970450"/>
          </a:xfrm>
        </p:spPr>
        <p:txBody>
          <a:bodyPr/>
          <a:lstStyle/>
          <a:p>
            <a:pPr algn="l"/>
            <a:r>
              <a:rPr lang="en-US" altLang="ko-KR" dirty="0"/>
              <a:t>YOLOv5x model</a:t>
            </a:r>
            <a:r>
              <a:rPr lang="ko-KR" altLang="en-US" dirty="0"/>
              <a:t>로 </a:t>
            </a:r>
            <a:r>
              <a:rPr lang="ko-KR" altLang="en-US" dirty="0" err="1"/>
              <a:t>디텍팅한</a:t>
            </a:r>
            <a:r>
              <a:rPr lang="ko-KR" altLang="en-US" dirty="0"/>
              <a:t> 이미지</a:t>
            </a:r>
            <a:r>
              <a:rPr lang="en-US" altLang="ko-KR" dirty="0"/>
              <a:t>(</a:t>
            </a:r>
            <a:r>
              <a:rPr lang="ko-KR" altLang="en-US" dirty="0"/>
              <a:t>캡쳐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 descr="텍스트, 실내, 천장, 방이(가) 표시된 사진&#10;&#10;자동 생성된 설명">
            <a:extLst>
              <a:ext uri="{FF2B5EF4-FFF2-40B4-BE49-F238E27FC236}">
                <a16:creationId xmlns:a16="http://schemas.microsoft.com/office/drawing/2014/main" id="{B9396DDD-2AC2-44C0-BF8C-420D02AB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35" y="1848504"/>
            <a:ext cx="3579894" cy="4059237"/>
          </a:xfrm>
        </p:spPr>
      </p:pic>
      <p:pic>
        <p:nvPicPr>
          <p:cNvPr id="7" name="그림 6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70654B4C-9E13-4084-B4AD-777676356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80" y="1848505"/>
            <a:ext cx="5703389" cy="40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45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C260-E96E-4325-B517-AB66CBDC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활용방안</a:t>
            </a:r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DBE788B1-9D04-4574-A9EB-2AE3FCC45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2" y="1828801"/>
            <a:ext cx="4582892" cy="3987384"/>
          </a:xfrm>
        </p:spPr>
      </p:pic>
      <p:pic>
        <p:nvPicPr>
          <p:cNvPr id="5" name="Picture 2" descr="평면 이동 통신의 디자인 요소, 스마트 폰 앱, 경고 알림, 알람 신호, 전화 메시지와 함께 얇은 라인 아이콘입니다. 로열티 무료  사진, 그림, 이미지 그리고 스톡포토그래피. Image 38398729.">
            <a:extLst>
              <a:ext uri="{FF2B5EF4-FFF2-40B4-BE49-F238E27FC236}">
                <a16:creationId xmlns:a16="http://schemas.microsoft.com/office/drawing/2014/main" id="{083A152E-6B02-4F7E-9B49-F3F22E0C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93" y="1394084"/>
            <a:ext cx="4203492" cy="45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CB6FB22-5CD1-4289-AFB7-0F897480A24C}"/>
              </a:ext>
            </a:extLst>
          </p:cNvPr>
          <p:cNvSpPr/>
          <p:nvPr/>
        </p:nvSpPr>
        <p:spPr>
          <a:xfrm>
            <a:off x="5513881" y="3322310"/>
            <a:ext cx="1883764" cy="6992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886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EC260-E96E-4325-B517-AB66CBDC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활용방안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4FDC6D6E-7261-44B8-8615-C0261426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사람의 인원수 세기</a:t>
            </a:r>
            <a:endParaRPr lang="en-US" altLang="ko-KR" sz="3200" dirty="0"/>
          </a:p>
          <a:p>
            <a:r>
              <a:rPr lang="ko-KR" altLang="en-US" sz="3200" dirty="0"/>
              <a:t>어플 </a:t>
            </a:r>
            <a:r>
              <a:rPr lang="ko-KR" altLang="en-US" sz="3200" dirty="0" err="1"/>
              <a:t>출시을</a:t>
            </a:r>
            <a:r>
              <a:rPr lang="ko-KR" altLang="en-US" sz="3200" dirty="0"/>
              <a:t> 통해 보다 쉽게 연계 할 수 있도록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948730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58788-70F9-4CCD-A870-2F266530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1" dirty="0"/>
              <a:t>관련 자료</a:t>
            </a:r>
            <a:r>
              <a:rPr lang="en-US" altLang="ko-KR" b="1" dirty="0"/>
              <a:t>(</a:t>
            </a:r>
            <a:r>
              <a:rPr lang="ko-KR" altLang="en-US" b="1" dirty="0"/>
              <a:t>링크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64D17-04D5-4CAA-8318-723C379AB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hlinkClick r:id="rId2"/>
              </a:rPr>
              <a:t>https://github.com/ultralytics/yolov5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https://ultralytics.com/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https://bigdata-analyst.tistory.com/195?category=883085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https://www.youtube.com/watch?v=T0DO1C8uYP8</a:t>
            </a:r>
            <a:endParaRPr lang="en-US" altLang="ko-KR" dirty="0"/>
          </a:p>
          <a:p>
            <a:r>
              <a:rPr lang="en-US" altLang="ko-KR" b="0" i="0" u="none" strike="noStrike" dirty="0">
                <a:solidFill>
                  <a:srgbClr val="337AB7"/>
                </a:solidFill>
                <a:effectLst/>
                <a:latin typeface="Noto Sans" panose="020B0502040504020204" pitchFamily="34" charset="0"/>
                <a:hlinkClick r:id="rId6"/>
              </a:rPr>
              <a:t>https://public.roboflow.com/</a:t>
            </a:r>
            <a:endParaRPr lang="en-US" altLang="ko-KR" b="0" i="0" u="none" strike="noStrike" dirty="0">
              <a:solidFill>
                <a:srgbClr val="337AB7"/>
              </a:solidFill>
              <a:effectLst/>
              <a:latin typeface="Noto Sans" panose="020B0502040504020204" pitchFamily="34" charset="0"/>
            </a:endParaRPr>
          </a:p>
          <a:p>
            <a:r>
              <a:rPr lang="en-US" altLang="ko-KR" dirty="0">
                <a:hlinkClick r:id="rId7"/>
              </a:rPr>
              <a:t>https://cocodataset.org/#home</a:t>
            </a:r>
            <a:endParaRPr lang="en-US" altLang="ko-KR" dirty="0"/>
          </a:p>
          <a:p>
            <a:r>
              <a:rPr lang="en-US" altLang="ko-KR" sz="2000" dirty="0">
                <a:hlinkClick r:id="rId8"/>
              </a:rPr>
              <a:t>https://www.noheatstroke.org/index.htm</a:t>
            </a:r>
          </a:p>
          <a:p>
            <a:r>
              <a:rPr lang="ko-KR" altLang="en-US" sz="2000" dirty="0">
                <a:hlinkClick r:id="rId8"/>
              </a:rPr>
              <a:t>http://news.heraldcorp.com/culture/view.php?ud=201807180929174580929_1&amp;md=_BL</a:t>
            </a:r>
            <a:endParaRPr lang="en-US" altLang="ko-KR" sz="2000" dirty="0"/>
          </a:p>
          <a:p>
            <a:r>
              <a:rPr lang="en-US" altLang="ko-KR" sz="2000" dirty="0">
                <a:hlinkClick r:id="rId9"/>
              </a:rPr>
              <a:t>https://www.chosun.com/international/international_general/2021/09/11/AJJU4H3XFGXZENJUDECAG4RBE/</a:t>
            </a:r>
            <a:endParaRPr lang="en-US" altLang="ko-KR" sz="2000" dirty="0"/>
          </a:p>
          <a:p>
            <a:endParaRPr lang="en-US" altLang="ko-KR" sz="2000" b="0" i="0" dirty="0">
              <a:effectLst/>
              <a:latin typeface="Eras Bold ITC" panose="020B0907030504020204" pitchFamily="34" charset="0"/>
            </a:endParaRPr>
          </a:p>
          <a:p>
            <a:endParaRPr lang="ko-KR" altLang="en-US" sz="2000" dirty="0"/>
          </a:p>
          <a:p>
            <a:endParaRPr lang="en-US" altLang="ko-KR" dirty="0"/>
          </a:p>
          <a:p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297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>
            <a:extLst>
              <a:ext uri="{FF2B5EF4-FFF2-40B4-BE49-F238E27FC236}">
                <a16:creationId xmlns:a16="http://schemas.microsoft.com/office/drawing/2014/main" id="{1A2B1A4F-07B9-4EDE-9BAE-DF9C0F1728B3}"/>
              </a:ext>
            </a:extLst>
          </p:cNvPr>
          <p:cNvSpPr txBox="1"/>
          <p:nvPr/>
        </p:nvSpPr>
        <p:spPr>
          <a:xfrm>
            <a:off x="4787037" y="3113529"/>
            <a:ext cx="261792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Eras Bold ITC" panose="020B0907030504020204" pitchFamily="34" charset="0"/>
              </a:rPr>
              <a:t>감사합니다</a:t>
            </a:r>
            <a:r>
              <a:rPr lang="en-US" altLang="ko-KR" sz="3500" dirty="0">
                <a:latin typeface="Eras Bold ITC" panose="020B0907030504020204" pitchFamily="34" charset="0"/>
              </a:rPr>
              <a:t>.</a:t>
            </a:r>
            <a:endParaRPr lang="ko-KR" altLang="en-US" sz="3500" dirty="0">
              <a:latin typeface="Eras Bold ITC" panose="020B0907030504020204" pitchFamily="34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C325FC95-768E-4DEF-9375-14945BEC8DC1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74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E9800-D04A-4325-AB74-7746ECCF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375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주제 </a:t>
            </a:r>
            <a:r>
              <a:rPr lang="en-US" altLang="ko-KR" dirty="0"/>
              <a:t>- </a:t>
            </a:r>
            <a:r>
              <a:rPr lang="ko-KR" altLang="en-US" sz="4000" b="1" dirty="0"/>
              <a:t>객체인식을 통한 차량 방치사고 대비</a:t>
            </a:r>
            <a:endParaRPr lang="ko-KR" altLang="en-US" dirty="0"/>
          </a:p>
        </p:txBody>
      </p:sp>
      <p:pic>
        <p:nvPicPr>
          <p:cNvPr id="3076" name="Picture 4" descr="Title of the Presentation – Opt. 1">
            <a:extLst>
              <a:ext uri="{FF2B5EF4-FFF2-40B4-BE49-F238E27FC236}">
                <a16:creationId xmlns:a16="http://schemas.microsoft.com/office/drawing/2014/main" id="{193EDFE3-5F08-4ED7-8989-4D91D5AA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18" y="1632902"/>
            <a:ext cx="9478962" cy="37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2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>
            <a:extLst>
              <a:ext uri="{FF2B5EF4-FFF2-40B4-BE49-F238E27FC236}">
                <a16:creationId xmlns:a16="http://schemas.microsoft.com/office/drawing/2014/main" id="{1A2B1A4F-07B9-4EDE-9BAE-DF9C0F1728B3}"/>
              </a:ext>
            </a:extLst>
          </p:cNvPr>
          <p:cNvSpPr txBox="1"/>
          <p:nvPr/>
        </p:nvSpPr>
        <p:spPr>
          <a:xfrm>
            <a:off x="7399657" y="6004439"/>
            <a:ext cx="5237052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http://news.heraldcorp.com/culture/view.php?ud=</a:t>
            </a:r>
            <a:endParaRPr lang="en-US" altLang="ko-KR" sz="1600" dirty="0"/>
          </a:p>
          <a:p>
            <a:r>
              <a:rPr lang="ko-KR" altLang="en-US" sz="1600" dirty="0"/>
              <a:t>201807180929174580929_1&amp;md=_BL</a:t>
            </a:r>
          </a:p>
          <a:p>
            <a:endParaRPr lang="en-US" altLang="ko-KR" sz="3500" b="0" i="0" dirty="0">
              <a:effectLst/>
              <a:latin typeface="Eras Bold ITC" panose="020B0907030504020204" pitchFamily="34" charset="0"/>
            </a:endParaRPr>
          </a:p>
        </p:txBody>
      </p:sp>
      <p:pic>
        <p:nvPicPr>
          <p:cNvPr id="975" name="Picture 2" descr="이미지중앙">
            <a:extLst>
              <a:ext uri="{FF2B5EF4-FFF2-40B4-BE49-F238E27FC236}">
                <a16:creationId xmlns:a16="http://schemas.microsoft.com/office/drawing/2014/main" id="{034AC3F1-F336-4D3C-BC69-80634885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7" y="707886"/>
            <a:ext cx="10433154" cy="4961130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6" name="TextBox 975">
            <a:extLst>
              <a:ext uri="{FF2B5EF4-FFF2-40B4-BE49-F238E27FC236}">
                <a16:creationId xmlns:a16="http://schemas.microsoft.com/office/drawing/2014/main" id="{E147516A-3F52-44AA-B9F4-3BDD5DFF6A65}"/>
              </a:ext>
            </a:extLst>
          </p:cNvPr>
          <p:cNvSpPr txBox="1"/>
          <p:nvPr/>
        </p:nvSpPr>
        <p:spPr>
          <a:xfrm>
            <a:off x="659567" y="0"/>
            <a:ext cx="6318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/>
              <a:t>사례</a:t>
            </a:r>
            <a:r>
              <a:rPr lang="en-US" altLang="ko-KR" sz="4000" b="1" dirty="0"/>
              <a:t>_1</a:t>
            </a:r>
            <a:r>
              <a:rPr lang="ko-KR" altLang="en-US" sz="4000" b="1" dirty="0"/>
              <a:t>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72190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>
            <a:extLst>
              <a:ext uri="{FF2B5EF4-FFF2-40B4-BE49-F238E27FC236}">
                <a16:creationId xmlns:a16="http://schemas.microsoft.com/office/drawing/2014/main" id="{1A2B1A4F-07B9-4EDE-9BAE-DF9C0F1728B3}"/>
              </a:ext>
            </a:extLst>
          </p:cNvPr>
          <p:cNvSpPr txBox="1"/>
          <p:nvPr/>
        </p:nvSpPr>
        <p:spPr>
          <a:xfrm>
            <a:off x="6977921" y="6065717"/>
            <a:ext cx="5237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https://www.chosun.com/international/international_general/2021/09/11/AJJU4H3XDFGXZENJUDECAG4RBE/</a:t>
            </a:r>
            <a:endParaRPr lang="en-US" altLang="ko-KR" sz="1200" b="0" i="0" dirty="0">
              <a:effectLst/>
              <a:latin typeface="Eras Bold ITC" panose="020B0907030504020204" pitchFamily="34" charset="0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E147516A-3F52-44AA-B9F4-3BDD5DFF6A65}"/>
              </a:ext>
            </a:extLst>
          </p:cNvPr>
          <p:cNvSpPr txBox="1"/>
          <p:nvPr/>
        </p:nvSpPr>
        <p:spPr>
          <a:xfrm>
            <a:off x="659567" y="0"/>
            <a:ext cx="6318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/>
              <a:t>사례</a:t>
            </a:r>
            <a:r>
              <a:rPr lang="en-US" altLang="ko-KR" sz="4000" b="1" dirty="0"/>
              <a:t>_2</a:t>
            </a:r>
          </a:p>
        </p:txBody>
      </p:sp>
      <p:pic>
        <p:nvPicPr>
          <p:cNvPr id="1026" name="Picture 2" descr="미국 텍사스주 휴스턴의 한 엄마가 한 살 딸을 차량에 방치해 아기가 사망하는 사건이 벌어졌다고 10일 ABC 방송이 보도했다./ABC방송 캡처">
            <a:extLst>
              <a:ext uri="{FF2B5EF4-FFF2-40B4-BE49-F238E27FC236}">
                <a16:creationId xmlns:a16="http://schemas.microsoft.com/office/drawing/2014/main" id="{C53DD1BA-8CF3-4B3D-93C2-5F8B8816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976312"/>
            <a:ext cx="10309860" cy="50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91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5A3755-98E8-4A55-AB16-0C363DF51AD8}"/>
              </a:ext>
            </a:extLst>
          </p:cNvPr>
          <p:cNvSpPr txBox="1"/>
          <p:nvPr/>
        </p:nvSpPr>
        <p:spPr>
          <a:xfrm>
            <a:off x="1027271" y="199743"/>
            <a:ext cx="23308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사례</a:t>
            </a:r>
            <a:r>
              <a:rPr lang="en-US" altLang="ko-KR" sz="4000" b="1" dirty="0"/>
              <a:t>_3</a:t>
            </a:r>
          </a:p>
          <a:p>
            <a:endParaRPr lang="ko-KR" altLang="en-US" dirty="0"/>
          </a:p>
        </p:txBody>
      </p:sp>
      <p:pic>
        <p:nvPicPr>
          <p:cNvPr id="4098" name="Picture 2" descr="US Child Vehicular Heatstroke Deaths">
            <a:extLst>
              <a:ext uri="{FF2B5EF4-FFF2-40B4-BE49-F238E27FC236}">
                <a16:creationId xmlns:a16="http://schemas.microsoft.com/office/drawing/2014/main" id="{1CECAEB8-2E12-4347-8D93-E0D90CC17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1066799"/>
            <a:ext cx="9824719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5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나무, 도로, 실외이(가) 표시된 사진&#10;&#10;자동 생성된 설명">
            <a:extLst>
              <a:ext uri="{FF2B5EF4-FFF2-40B4-BE49-F238E27FC236}">
                <a16:creationId xmlns:a16="http://schemas.microsoft.com/office/drawing/2014/main" id="{3DA58619-CB88-44E4-A7DA-D34820E50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2" r="29391" b="1"/>
          <a:stretch/>
        </p:blipFill>
        <p:spPr>
          <a:xfrm>
            <a:off x="412376" y="648810"/>
            <a:ext cx="5136776" cy="5778884"/>
          </a:xfrm>
          <a:prstGeom prst="rect">
            <a:avLst/>
          </a:prstGeom>
        </p:spPr>
      </p:pic>
      <p:pic>
        <p:nvPicPr>
          <p:cNvPr id="1026" name="Picture 2" descr="엔카매거진 : 블랙박스, 왜 자동차 제조사에서 직접 달아주지 않을까?">
            <a:extLst>
              <a:ext uri="{FF2B5EF4-FFF2-40B4-BE49-F238E27FC236}">
                <a16:creationId xmlns:a16="http://schemas.microsoft.com/office/drawing/2014/main" id="{AB4B0252-EA5E-4BD4-A30D-09DCEC26E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0" r="9469"/>
          <a:stretch/>
        </p:blipFill>
        <p:spPr bwMode="auto">
          <a:xfrm>
            <a:off x="6777318" y="648810"/>
            <a:ext cx="4849906" cy="27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치한 꼼짝마&amp;quot; 서울 시내버스 CCTV 화질 7배 ↑…210만 화소 설치 | SBS 뉴스">
            <a:extLst>
              <a:ext uri="{FF2B5EF4-FFF2-40B4-BE49-F238E27FC236}">
                <a16:creationId xmlns:a16="http://schemas.microsoft.com/office/drawing/2014/main" id="{771628AD-A582-4E47-8C16-2A944E76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18" y="3812241"/>
            <a:ext cx="4849906" cy="27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30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D90426-CA8E-4794-8753-72E57512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9" y="685800"/>
            <a:ext cx="4640580" cy="5486400"/>
          </a:xfrm>
          <a:prstGeom prst="rect">
            <a:avLst/>
          </a:prstGeom>
        </p:spPr>
      </p:pic>
      <p:pic>
        <p:nvPicPr>
          <p:cNvPr id="1026" name="Picture 2" descr="평면 이동 통신의 디자인 요소, 스마트 폰 앱, 경고 알림, 알람 신호, 전화 메시지와 함께 얇은 라인 아이콘입니다. 로열티 무료  사진, 그림, 이미지 그리고 스톡포토그래피. Image 38398729.">
            <a:extLst>
              <a:ext uri="{FF2B5EF4-FFF2-40B4-BE49-F238E27FC236}">
                <a16:creationId xmlns:a16="http://schemas.microsoft.com/office/drawing/2014/main" id="{9A9500F6-B6A7-4155-9807-7104F55D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67" y="685800"/>
            <a:ext cx="492301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1FD9E89-3CBD-43D5-A4E5-9A3BB58E7CD9}"/>
              </a:ext>
            </a:extLst>
          </p:cNvPr>
          <p:cNvSpPr/>
          <p:nvPr/>
        </p:nvSpPr>
        <p:spPr>
          <a:xfrm>
            <a:off x="5516883" y="2964305"/>
            <a:ext cx="1109272" cy="929390"/>
          </a:xfrm>
          <a:prstGeom prst="right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26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50628-1807-469F-A935-9A44FE09B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dirty="0"/>
              <a:t>Coco</a:t>
            </a:r>
            <a:r>
              <a:rPr lang="ko-KR" altLang="en-US" b="1" dirty="0"/>
              <a:t> </a:t>
            </a:r>
            <a:r>
              <a:rPr lang="en-US" altLang="ko-KR" b="1" dirty="0"/>
              <a:t>data set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80B861-3C75-4259-B4FC-960A873B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21" y="2010898"/>
            <a:ext cx="9156509" cy="34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05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2054</TotalTime>
  <Words>525</Words>
  <Application>Microsoft Office PowerPoint</Application>
  <PresentationFormat>와이드스크린</PresentationFormat>
  <Paragraphs>151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돋움</vt:lpstr>
      <vt:lpstr>한컴산뜻돋움</vt:lpstr>
      <vt:lpstr>Amasis MT Pro Black</vt:lpstr>
      <vt:lpstr>Calisto MT</vt:lpstr>
      <vt:lpstr>Eras Bold ITC</vt:lpstr>
      <vt:lpstr>Noto Sans</vt:lpstr>
      <vt:lpstr>Wingdings 2</vt:lpstr>
      <vt:lpstr>슬레이트</vt:lpstr>
      <vt:lpstr>PowerPoint 프레젠테이션</vt:lpstr>
      <vt:lpstr>PowerPoint 프레젠테이션</vt:lpstr>
      <vt:lpstr>주제 - 객체인식을 통한 차량 방치사고 대비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Coco data set</vt:lpstr>
      <vt:lpstr>PowerPoint 프레젠테이션</vt:lpstr>
      <vt:lpstr>테스트 영상(12초)</vt:lpstr>
      <vt:lpstr>테스트 결과(jupyter notebook)</vt:lpstr>
      <vt:lpstr>PowerPoint 프레젠테이션</vt:lpstr>
      <vt:lpstr>YOLOv5s             vs             YOLOv5x</vt:lpstr>
      <vt:lpstr>YOLOv5s           vs           YOLOv5x</vt:lpstr>
      <vt:lpstr>YOLOv5m             vs             YOLOv5l</vt:lpstr>
      <vt:lpstr>YOLOv5m           vs           YOLOv5l</vt:lpstr>
      <vt:lpstr>YOLOv5 model별 변화</vt:lpstr>
      <vt:lpstr>YOLOv5L confidence별 변화</vt:lpstr>
      <vt:lpstr>YOLOv5s  vs  YOLOv5m  vs  YOLOv5l  vs  YOLOv5x</vt:lpstr>
      <vt:lpstr>YOLOv5 model 비교 결과</vt:lpstr>
      <vt:lpstr>YOLOv5x로 디텍팅한 이미지(캡쳐)</vt:lpstr>
      <vt:lpstr>YOLOv5x model로 디텍팅한 이미지(캡쳐)</vt:lpstr>
      <vt:lpstr>활용방안</vt:lpstr>
      <vt:lpstr>활용방안</vt:lpstr>
      <vt:lpstr>관련 자료(링크)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</dc:creator>
  <cp:lastModifiedBy>kimhyunsoo</cp:lastModifiedBy>
  <cp:revision>58</cp:revision>
  <dcterms:created xsi:type="dcterms:W3CDTF">2021-09-27T11:46:37Z</dcterms:created>
  <dcterms:modified xsi:type="dcterms:W3CDTF">2021-12-15T02:49:06Z</dcterms:modified>
</cp:coreProperties>
</file>